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58" r:id="rId39"/>
    <p:sldId id="294" r:id="rId40"/>
    <p:sldId id="295" r:id="rId41"/>
    <p:sldId id="297" r:id="rId42"/>
    <p:sldId id="29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DDDDD"/>
    <a:srgbClr val="E7451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22" autoAdjust="0"/>
  </p:normalViewPr>
  <p:slideViewPr>
    <p:cSldViewPr>
      <p:cViewPr>
        <p:scale>
          <a:sx n="96" d="100"/>
          <a:sy n="96" d="100"/>
        </p:scale>
        <p:origin x="-41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3FB7-EC37-4B93-9774-3187EECA68BC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F40A-8D39-4E83-BDEF-121BB3B686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8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国有国法，家有家规；如果一个网站没有了设计规则，那么整个网站有可能会被设计的五花八门，千奇百怪，特别是大型的商业网站更需要设计规范进行指导；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之前的是</a:t>
            </a:r>
            <a:r>
              <a:rPr lang="en-US" altLang="zh-CN" dirty="0" smtClean="0"/>
              <a:t>20%</a:t>
            </a:r>
            <a:r>
              <a:rPr lang="zh-CN" altLang="en-US" dirty="0" smtClean="0"/>
              <a:t>原则，新加入了导航和搜索区；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全网吊顶承载着整个淘宝网对消费者公共核心部分，各业务线不得对内容形式进行更改；</a:t>
            </a:r>
            <a:endParaRPr lang="en-US" altLang="zh-CN" dirty="0" smtClean="0"/>
          </a:p>
          <a:p>
            <a:r>
              <a:rPr lang="zh-CN" altLang="en-US" dirty="0" smtClean="0"/>
              <a:t>已有现成的公共文件，使用时</a:t>
            </a:r>
            <a:r>
              <a:rPr lang="en-US" altLang="zh-CN" dirty="0" smtClean="0"/>
              <a:t>include</a:t>
            </a:r>
            <a:r>
              <a:rPr lang="zh-CN" altLang="en-US" dirty="0" smtClean="0"/>
              <a:t>调用即可；</a:t>
            </a:r>
            <a:endParaRPr lang="en-US" altLang="zh-CN" dirty="0" smtClean="0"/>
          </a:p>
          <a:p>
            <a:r>
              <a:rPr lang="zh-CN" altLang="en-US" dirty="0" smtClean="0"/>
              <a:t>全站有活动时，可在吊顶区域增加通栏；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各业务线应用时，不得对内容形式进行修改；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淘宝业务线众多，各业务线根据自己的特色制定了不同的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Banner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设计规范，但万变不离其宗：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注意微软雅黑字体的使用；方正字体是淘宝唯一购买使用的授权字体；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中文字体是经过设计师手绘出来的；英文字体已经有了字体安装包；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淘宝业务线众多，各业务线根据自己的特色制定了不同的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Banner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设计规范，但万变不离其宗：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前台交易以淘宝橙色为主；后台以蓝色为主；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栅格规范对广告位的应用；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目前各自产品线根据自己的产品特性，自定义链接和文本文字的颜色；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留白体现了一个页面的透气性，让用户在阅读的时候产生节奏感；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标题、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title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在同一页面中，尽量使用统一样式的控件，降低用户的使用成本；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通常在需要用户进行二次确认操作时使用；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大斑马线和小斑马线之分；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40px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20px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淘宝搜索结果页也是斑马线的应用；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菊花转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~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拼写错误；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内容与标题不能对应；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1.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合法。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没有版权的字体、图片一律不能使用。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2.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显示正常。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主流操作系统及浏览器下</a:t>
            </a:r>
            <a:r>
              <a:rPr lang="en-US" altLang="zh-CN" sz="1000" b="1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①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，页面不得超过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处破裂或错开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①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主流操作系统及浏览器是指：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IE6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，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IE7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，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IE8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，及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Windows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系统下的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Firefox/Chrome/Safari/Opera 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最新稳定版本。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3.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反馈明显且有效。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超文本链接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, flash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的互动，反馈明显；链接结果正确。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4.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贴合主题。</a:t>
            </a:r>
          </a:p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商品为主的活动以商品为主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;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首屏的图片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(FLASH)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高度必须少于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500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像素</a:t>
            </a:r>
            <a:r>
              <a:rPr lang="en-US" altLang="zh-CN" sz="1200" b="1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②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,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首屏必须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② 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500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像素是指在</a:t>
            </a:r>
            <a:r>
              <a:rPr lang="en-US" altLang="zh-CN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1024*768</a:t>
            </a:r>
            <a:r>
              <a:rPr lang="zh-CN" altLang="en-US" sz="12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分辨率下。</a:t>
            </a:r>
          </a:p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能看到一部份商品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5.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控制体积和大小。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整体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flash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控制在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500k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以内，超过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50k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要加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loading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，页面的总体大小不得超过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2M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6.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拼写正确。</a:t>
            </a:r>
          </a:p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标题和内容必须使用简体中文，英文、拼音、繁体只能做辅助装饰</a:t>
            </a:r>
            <a:r>
              <a:rPr lang="en-US" altLang="zh-CN" sz="1200" b="1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③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,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且保持拼写正确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,</a:t>
            </a:r>
          </a:p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不得用于导航和超文本链接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;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中文不得出现错别字。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③</a:t>
            </a:r>
            <a:r>
              <a:rPr lang="zh-CN" altLang="en-US" sz="1400" dirty="0" smtClean="0">
                <a:solidFill>
                  <a:srgbClr val="FF0000"/>
                </a:solidFill>
                <a:latin typeface="方正兰亭中黑_GBK" pitchFamily="2" charset="-122"/>
                <a:ea typeface="方正兰亭中黑_GBK" pitchFamily="2" charset="-122"/>
              </a:rPr>
              <a:t>除去诸如英文品牌或者其他固有名称。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 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栅格系统英文为“</a:t>
            </a:r>
            <a:r>
              <a:rPr lang="en-US" altLang="zh-CN" dirty="0" smtClean="0"/>
              <a:t>grid systems”</a:t>
            </a:r>
            <a:r>
              <a:rPr lang="zh-CN" altLang="en-US" dirty="0" smtClean="0"/>
              <a:t>，也有人翻译为“网格系统”，是一种平面设计的方法与风格。如今，栅格系统也已经被运用到网页中。它以规则的网格阵列来指导和规范网页中的版面布局以及信息分布。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雅虎采用的栅格是</a:t>
            </a:r>
            <a:r>
              <a:rPr lang="en-US" altLang="zh-CN" dirty="0" smtClean="0"/>
              <a:t>40px</a:t>
            </a:r>
            <a:r>
              <a:rPr lang="zh-CN" altLang="en-US" dirty="0" smtClean="0"/>
              <a:t>；网易是</a:t>
            </a:r>
            <a:r>
              <a:rPr lang="en-US" altLang="zh-CN" dirty="0" smtClean="0"/>
              <a:t>60px</a:t>
            </a:r>
            <a:r>
              <a:rPr lang="zh-CN" altLang="en-US" dirty="0" smtClean="0"/>
              <a:t>；淘宝的栅格系统源于雅虎；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淘宝的栅格系统是以</a:t>
            </a:r>
            <a:r>
              <a:rPr lang="en-US" altLang="zh-CN" dirty="0" smtClean="0"/>
              <a:t>40px</a:t>
            </a:r>
            <a:r>
              <a:rPr lang="zh-CN" altLang="en-US" dirty="0" smtClean="0"/>
              <a:t>的栅格为基础的；</a:t>
            </a:r>
            <a:endParaRPr lang="en-US" altLang="zh-CN" dirty="0" smtClean="0"/>
          </a:p>
          <a:p>
            <a:r>
              <a:rPr lang="zh-CN" altLang="en-US" dirty="0" smtClean="0"/>
              <a:t>为了顺应显示器宽度的发展，原有的</a:t>
            </a:r>
            <a:r>
              <a:rPr lang="en-US" altLang="zh-CN" dirty="0" smtClean="0"/>
              <a:t>950</a:t>
            </a:r>
            <a:r>
              <a:rPr lang="zh-CN" altLang="en-US" dirty="0" smtClean="0"/>
              <a:t>宽度和公式，逐渐将被</a:t>
            </a:r>
            <a:r>
              <a:rPr lang="en-US" altLang="zh-CN" dirty="0" smtClean="0"/>
              <a:t>990</a:t>
            </a:r>
            <a:r>
              <a:rPr lang="zh-CN" altLang="en-US" dirty="0" smtClean="0"/>
              <a:t>宽度取代；</a:t>
            </a:r>
            <a:endParaRPr lang="en-US" altLang="zh-CN" dirty="0" smtClean="0"/>
          </a:p>
          <a:p>
            <a:r>
              <a:rPr lang="en-US" altLang="zh-CN" dirty="0" smtClean="0"/>
              <a:t>990</a:t>
            </a:r>
            <a:r>
              <a:rPr lang="zh-CN" altLang="en-US" dirty="0" smtClean="0"/>
              <a:t>宽度的栅格为</a:t>
            </a:r>
            <a:r>
              <a:rPr lang="en-US" altLang="zh-CN" dirty="0" smtClean="0"/>
              <a:t>50px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根据栅格和列数，我们可以得到一系列的宽度数据；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根据淘宝的栅格系统，我们可以制定出常用的页面布局结构；</a:t>
            </a:r>
            <a:endParaRPr lang="en-US" altLang="zh-CN" dirty="0" smtClean="0"/>
          </a:p>
          <a:p>
            <a:r>
              <a:rPr lang="zh-CN" altLang="en-US" dirty="0" smtClean="0"/>
              <a:t>两栏式和三栏式可反转使用；</a:t>
            </a:r>
            <a:endParaRPr lang="en-US" altLang="zh-CN" dirty="0" smtClean="0"/>
          </a:p>
          <a:p>
            <a:r>
              <a:rPr lang="zh-CN" altLang="en-US" dirty="0" smtClean="0"/>
              <a:t>至少有一列符合栅格宽度；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F40A-8D39-4E83-BDEF-121BB3B686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5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3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20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2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2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7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48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3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4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5A3A-12CC-4749-BE23-C32B93CD50E6}" type="datetimeFigureOut">
              <a:rPr lang="zh-CN" altLang="en-US" smtClean="0"/>
              <a:t>2012-3-19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70D2-0CDB-4E3F-8EC9-BB3DA8B579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8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27124" y="1949931"/>
            <a:ext cx="6295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淘宝网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设计规范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设计</a:t>
            </a:r>
            <a:r>
              <a:rPr lang="zh-CN" altLang="en-US" sz="4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禁忌</a:t>
            </a:r>
            <a:endParaRPr lang="zh-CN" altLang="en-US" sz="4000" b="1" spc="-150" dirty="0">
              <a:solidFill>
                <a:srgbClr val="5AD00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1880" y="2780928"/>
            <a:ext cx="23042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淘宝北京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UED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岱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岩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2012.03.01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9" name="27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13" name="27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5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3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栅格规范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94891" y="1556792"/>
            <a:ext cx="7865541" cy="4256856"/>
            <a:chOff x="594891" y="1556792"/>
            <a:chExt cx="7865541" cy="4256856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38313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建议使用的栅格结构：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72540" y="2348880"/>
              <a:ext cx="1367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950</a:t>
              </a:r>
              <a:r>
                <a:rPr lang="zh-CN" alt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宽度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076526" y="2348880"/>
              <a:ext cx="1367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990</a:t>
              </a:r>
              <a:r>
                <a:rPr lang="zh-CN" alt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宽度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15616" y="3068960"/>
              <a:ext cx="2931375" cy="2744688"/>
              <a:chOff x="1115616" y="3068960"/>
              <a:chExt cx="2931375" cy="274468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115617" y="3068960"/>
                <a:ext cx="477440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190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653363" y="3068960"/>
                <a:ext cx="2393627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750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115617" y="3645024"/>
                <a:ext cx="579834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230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754373" y="3645024"/>
                <a:ext cx="2292618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710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15616" y="4221088"/>
                <a:ext cx="727472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270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00571" y="4221088"/>
                <a:ext cx="2146420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670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115617" y="4797152"/>
                <a:ext cx="727472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270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900570" y="4797152"/>
                <a:ext cx="1533746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470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491880" y="4797152"/>
                <a:ext cx="555110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190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15616" y="5381600"/>
                <a:ext cx="2931373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950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220072" y="3068960"/>
              <a:ext cx="3240360" cy="2160240"/>
              <a:chOff x="5220072" y="3068960"/>
              <a:chExt cx="3240360" cy="216024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220073" y="3068960"/>
                <a:ext cx="477440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190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757819" y="3068960"/>
                <a:ext cx="2702613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790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220072" y="3636640"/>
                <a:ext cx="727472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240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005026" y="3636640"/>
                <a:ext cx="2455405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740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905321" y="4221088"/>
                <a:ext cx="555110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190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220072" y="4797152"/>
                <a:ext cx="3240359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990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220072" y="4221088"/>
                <a:ext cx="727472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240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012159" y="4221088"/>
                <a:ext cx="1834059" cy="43204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bg2">
                        <a:lumMod val="25000"/>
                      </a:schemeClr>
                    </a:solidFill>
                  </a:rPr>
                  <a:t>540</a:t>
                </a:r>
                <a:endParaRPr lang="zh-CN" altLang="en-US" sz="12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52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56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10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58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5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原则：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94891" y="1556792"/>
            <a:ext cx="6569397" cy="3990280"/>
            <a:chOff x="594891" y="1556792"/>
            <a:chExt cx="6569397" cy="3990280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6569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5%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吊顶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+10%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头部</a:t>
              </a:r>
              <a:r>
                <a:rPr lang="en-US" altLang="zh-CN" sz="2400" b="1" dirty="0" smtClean="0">
                  <a:solidFill>
                    <a:srgbClr val="FF6600"/>
                  </a:solidFill>
                  <a:latin typeface="微软雅黑" pitchFamily="34" charset="-122"/>
                  <a:ea typeface="微软雅黑" pitchFamily="34" charset="-122"/>
                </a:rPr>
                <a:t>+10%</a:t>
              </a:r>
              <a:r>
                <a:rPr lang="zh-CN" altLang="en-US" sz="2400" b="1" dirty="0" smtClean="0">
                  <a:solidFill>
                    <a:srgbClr val="FF6600"/>
                  </a:solidFill>
                  <a:latin typeface="微软雅黑" pitchFamily="34" charset="-122"/>
                  <a:ea typeface="微软雅黑" pitchFamily="34" charset="-122"/>
                </a:rPr>
                <a:t>导航</a:t>
              </a:r>
              <a:r>
                <a:rPr lang="en-US" altLang="zh-CN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+5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底部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276872"/>
              <a:ext cx="4414120" cy="32702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1391742" y="2940849"/>
              <a:ext cx="2513508" cy="1800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248834" y="3068960"/>
              <a:ext cx="10358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F6600"/>
                  </a:solidFill>
                  <a:latin typeface="微软雅黑" pitchFamily="34" charset="-122"/>
                  <a:ea typeface="微软雅黑" pitchFamily="34" charset="-122"/>
                </a:rPr>
                <a:t>导航</a:t>
              </a:r>
              <a:r>
                <a:rPr lang="en-US" altLang="zh-CN" sz="1400" b="1" dirty="0" smtClean="0">
                  <a:solidFill>
                    <a:srgbClr val="FF6600"/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400" b="1" dirty="0" smtClean="0">
                  <a:solidFill>
                    <a:srgbClr val="FF6600"/>
                  </a:solidFill>
                  <a:latin typeface="微软雅黑" pitchFamily="34" charset="-122"/>
                  <a:ea typeface="微软雅黑" pitchFamily="34" charset="-122"/>
                </a:rPr>
                <a:t>搜索</a:t>
              </a:r>
              <a:endParaRPr lang="zh-CN" altLang="en-US" sz="14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954244" y="3068960"/>
              <a:ext cx="340359" cy="15388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4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8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11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40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8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原则：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94891" y="1556792"/>
            <a:ext cx="7680634" cy="2664296"/>
            <a:chOff x="594891" y="1556792"/>
            <a:chExt cx="7680634" cy="2664296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21049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5%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吊顶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276872"/>
              <a:ext cx="7519949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0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12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2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0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原则：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94891" y="1556792"/>
            <a:ext cx="7793533" cy="4138629"/>
            <a:chOff x="594891" y="1556792"/>
            <a:chExt cx="7793533" cy="4138629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3544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头部</a:t>
              </a:r>
              <a:r>
                <a:rPr lang="en-US" altLang="zh-CN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导航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86" y="2420888"/>
              <a:ext cx="7641038" cy="1213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63" y="4437112"/>
              <a:ext cx="7629861" cy="1258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矩形 20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3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13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9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2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原则：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94891" y="1556792"/>
            <a:ext cx="7960419" cy="1705536"/>
            <a:chOff x="594891" y="1556792"/>
            <a:chExt cx="7960419" cy="1705536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3544846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5%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底部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93" y="2475233"/>
              <a:ext cx="7844417" cy="787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2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14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8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4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Banner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设计规范：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1026939" y="1790814"/>
            <a:ext cx="2032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文案标准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字体使用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体验一致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色彩协调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图片限制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5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15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1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2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Banner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设计规范：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26939" y="1790814"/>
            <a:ext cx="6785421" cy="3835527"/>
            <a:chOff x="1026939" y="1790814"/>
            <a:chExt cx="6785421" cy="3835527"/>
          </a:xfrm>
        </p:grpSpPr>
        <p:sp>
          <p:nvSpPr>
            <p:cNvPr id="13" name="矩形 12"/>
            <p:cNvSpPr/>
            <p:nvPr/>
          </p:nvSpPr>
          <p:spPr>
            <a:xfrm>
              <a:off x="1026939" y="1790814"/>
              <a:ext cx="2032893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文案标准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85764" y="2381979"/>
              <a:ext cx="64265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i="1" dirty="0" smtClean="0">
                  <a:solidFill>
                    <a:schemeClr val="bg1">
                      <a:lumMod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简洁，阅读顺畅；少用英文，确保拼写正确；中文不可出现错别字；</a:t>
              </a:r>
              <a:endParaRPr lang="en-US" altLang="zh-CN" sz="2400" i="1" dirty="0" smtClean="0">
                <a:solidFill>
                  <a:schemeClr val="bg1">
                    <a:lumMod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623" y="3429000"/>
              <a:ext cx="5335090" cy="2197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矩形 21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4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16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0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9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Banner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设计规范：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026939" y="1790814"/>
            <a:ext cx="6785421" cy="3726418"/>
            <a:chOff x="1026939" y="1790814"/>
            <a:chExt cx="6785421" cy="3726418"/>
          </a:xfrm>
        </p:grpSpPr>
        <p:grpSp>
          <p:nvGrpSpPr>
            <p:cNvPr id="2" name="组合 1"/>
            <p:cNvGrpSpPr/>
            <p:nvPr/>
          </p:nvGrpSpPr>
          <p:grpSpPr>
            <a:xfrm>
              <a:off x="1026939" y="1790814"/>
              <a:ext cx="6785421" cy="1422162"/>
              <a:chOff x="1026939" y="1790814"/>
              <a:chExt cx="6785421" cy="142216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26939" y="1790814"/>
                <a:ext cx="2032893" cy="596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字体使用</a:t>
                </a:r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85764" y="2381979"/>
                <a:ext cx="64265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最多不超过</a:t>
                </a:r>
                <a:r>
                  <a:rPr lang="en-US" altLang="zh-CN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3</a:t>
                </a:r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种字体；只能使用授权字体</a:t>
                </a:r>
                <a:r>
                  <a:rPr lang="en-US" altLang="zh-CN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-</a:t>
                </a:r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方正字体；文字清晰可读；</a:t>
                </a:r>
                <a:endParaRPr lang="en-US" altLang="zh-CN" sz="2400" i="1" dirty="0">
                  <a:solidFill>
                    <a:schemeClr val="bg1">
                      <a:lumMod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505944"/>
              <a:ext cx="5341175" cy="201128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0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17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2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2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Banner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设计规范：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026939" y="1790814"/>
            <a:ext cx="6785421" cy="3811017"/>
            <a:chOff x="1026939" y="1790814"/>
            <a:chExt cx="6785421" cy="3811017"/>
          </a:xfrm>
        </p:grpSpPr>
        <p:grpSp>
          <p:nvGrpSpPr>
            <p:cNvPr id="2" name="组合 1"/>
            <p:cNvGrpSpPr/>
            <p:nvPr/>
          </p:nvGrpSpPr>
          <p:grpSpPr>
            <a:xfrm>
              <a:off x="1026939" y="1790814"/>
              <a:ext cx="6785421" cy="1052830"/>
              <a:chOff x="1026939" y="1790814"/>
              <a:chExt cx="6785421" cy="105283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26939" y="1790814"/>
                <a:ext cx="2032893" cy="596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体验一致</a:t>
                </a:r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85764" y="2381979"/>
                <a:ext cx="64265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设计形式与点击预期保持一致</a:t>
                </a:r>
                <a:r>
                  <a:rPr lang="zh-CN" altLang="en-US" sz="2400" i="1" dirty="0" smtClean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；</a:t>
                </a:r>
                <a:endParaRPr lang="en-US" altLang="zh-CN" sz="2400" i="1" dirty="0">
                  <a:solidFill>
                    <a:schemeClr val="bg1">
                      <a:lumMod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05" y="3068960"/>
              <a:ext cx="5176365" cy="2532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矩形 21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5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18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1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0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Banner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设计规范：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026939" y="1790814"/>
            <a:ext cx="6785421" cy="3573739"/>
            <a:chOff x="1026939" y="1790814"/>
            <a:chExt cx="6785421" cy="3573739"/>
          </a:xfrm>
        </p:grpSpPr>
        <p:grpSp>
          <p:nvGrpSpPr>
            <p:cNvPr id="2" name="组合 1"/>
            <p:cNvGrpSpPr/>
            <p:nvPr/>
          </p:nvGrpSpPr>
          <p:grpSpPr>
            <a:xfrm>
              <a:off x="1026939" y="1790814"/>
              <a:ext cx="6785421" cy="1052830"/>
              <a:chOff x="1026939" y="1790814"/>
              <a:chExt cx="6785421" cy="105283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26939" y="1790814"/>
                <a:ext cx="2032893" cy="596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色彩协调</a:t>
                </a:r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85764" y="2381979"/>
                <a:ext cx="64265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明亮，干净，与整体页面协调</a:t>
                </a:r>
                <a:r>
                  <a:rPr lang="zh-CN" altLang="en-US" sz="2400" i="1" dirty="0" smtClean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；</a:t>
                </a:r>
                <a:endParaRPr lang="en-US" altLang="zh-CN" sz="2400" i="1" dirty="0">
                  <a:solidFill>
                    <a:schemeClr val="bg1">
                      <a:lumMod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229" y="3122070"/>
              <a:ext cx="5470748" cy="2242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5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19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1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00913" y="2566645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视觉设计规范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9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17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19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</p:spTree>
    <p:extLst>
      <p:ext uri="{BB962C8B-B14F-4D97-AF65-F5344CB8AC3E}">
        <p14:creationId xmlns:p14="http://schemas.microsoft.com/office/powerpoint/2010/main" val="10003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Banner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设计规范：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026939" y="1790814"/>
            <a:ext cx="6785421" cy="3790307"/>
            <a:chOff x="1026939" y="1790814"/>
            <a:chExt cx="6785421" cy="3790307"/>
          </a:xfrm>
        </p:grpSpPr>
        <p:grpSp>
          <p:nvGrpSpPr>
            <p:cNvPr id="2" name="组合 1"/>
            <p:cNvGrpSpPr/>
            <p:nvPr/>
          </p:nvGrpSpPr>
          <p:grpSpPr>
            <a:xfrm>
              <a:off x="1026939" y="1790814"/>
              <a:ext cx="6785421" cy="1422162"/>
              <a:chOff x="1026939" y="1790814"/>
              <a:chExt cx="6785421" cy="142216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26939" y="1790814"/>
                <a:ext cx="2032893" cy="596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图片限制</a:t>
                </a:r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85764" y="2381979"/>
                <a:ext cx="64265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选择切合主题的图片；不可使用有版权纠纷的图片和违禁图片（色情，反动等</a:t>
                </a:r>
                <a:r>
                  <a:rPr lang="en-US" altLang="zh-CN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...</a:t>
                </a:r>
                <a:r>
                  <a:rPr lang="zh-CN" altLang="en-US" sz="2400" i="1" dirty="0">
                    <a:solidFill>
                      <a:schemeClr val="bg1">
                        <a:lumMod val="50000"/>
                      </a:schemeClr>
                    </a:solidFill>
                    <a:latin typeface="方正兰亭中黑_GBK" pitchFamily="2" charset="-122"/>
                    <a:ea typeface="方正兰亭中黑_GBK" pitchFamily="2" charset="-122"/>
                  </a:rPr>
                  <a:t>）</a:t>
                </a:r>
                <a:endParaRPr lang="en-US" altLang="zh-CN" sz="2400" i="1" dirty="0">
                  <a:solidFill>
                    <a:schemeClr val="bg1">
                      <a:lumMod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924" y="3501008"/>
              <a:ext cx="5040560" cy="208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5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20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1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8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26939" y="1556792"/>
            <a:ext cx="4769197" cy="4492172"/>
            <a:chOff x="1026939" y="1556792"/>
            <a:chExt cx="4769197" cy="4492172"/>
          </a:xfrm>
        </p:grpSpPr>
        <p:sp>
          <p:nvSpPr>
            <p:cNvPr id="13" name="矩形 12"/>
            <p:cNvSpPr/>
            <p:nvPr/>
          </p:nvSpPr>
          <p:spPr>
            <a:xfrm>
              <a:off x="1026939" y="1574790"/>
              <a:ext cx="2032893" cy="447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色彩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图片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文字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留白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Bar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Tab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弹出层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输入反馈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63243" y="1556792"/>
              <a:ext cx="2032893" cy="3920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表单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分页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面包屑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斑马线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步骤条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加载中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级联列表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3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21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9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11560" y="1412776"/>
            <a:ext cx="7992888" cy="4646240"/>
            <a:chOff x="611560" y="1412776"/>
            <a:chExt cx="7992888" cy="4646240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2032893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色彩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71600" y="2051556"/>
              <a:ext cx="151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交易线主色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23" y="2420888"/>
              <a:ext cx="75533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71600" y="3131676"/>
              <a:ext cx="151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交易线辅色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23" y="3526160"/>
              <a:ext cx="75533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971600" y="4402668"/>
              <a:ext cx="18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商户平台主色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71600" y="5291916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商户平台辅色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699992"/>
              <a:ext cx="75533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23" y="5601816"/>
              <a:ext cx="75533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1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5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22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7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0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1560" y="1412776"/>
            <a:ext cx="7128791" cy="4800100"/>
            <a:chOff x="611560" y="1412776"/>
            <a:chExt cx="7128791" cy="4800100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2032893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图片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77" y="2180428"/>
              <a:ext cx="3168352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4735442" y="2176082"/>
              <a:ext cx="3004909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商品图片使用基本原则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图片比例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为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1:1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；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广告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位：</a:t>
              </a:r>
              <a:endPara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参考栅格规则；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3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7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23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9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611560" y="1412776"/>
            <a:ext cx="4123882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文字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5576" y="2204864"/>
            <a:ext cx="7272808" cy="2498794"/>
            <a:chOff x="755576" y="2204864"/>
            <a:chExt cx="7272808" cy="2498794"/>
          </a:xfrm>
        </p:grpSpPr>
        <p:sp>
          <p:nvSpPr>
            <p:cNvPr id="8" name="矩形 7"/>
            <p:cNvSpPr/>
            <p:nvPr/>
          </p:nvSpPr>
          <p:spPr>
            <a:xfrm>
              <a:off x="755576" y="2204864"/>
              <a:ext cx="2376264" cy="24987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3420999"/>
              <a:ext cx="2144743" cy="1112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755576" y="2309971"/>
              <a:ext cx="25922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文本文字：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47864" y="2204864"/>
              <a:ext cx="2448272" cy="24987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47864" y="2298358"/>
              <a:ext cx="25922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链接文字：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802719"/>
              <a:ext cx="2159496" cy="177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827584" y="2670011"/>
              <a:ext cx="2376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深灰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为基本文字颜色，当文字内容有主次等级时，应用辅助颜色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;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012160" y="2204864"/>
              <a:ext cx="2016224" cy="24987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409" y="2802719"/>
              <a:ext cx="1757726" cy="15624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32" name="矩形 31"/>
            <p:cNvSpPr/>
            <p:nvPr/>
          </p:nvSpPr>
          <p:spPr>
            <a:xfrm>
              <a:off x="6012160" y="2298358"/>
              <a:ext cx="12961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文字大小：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5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9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24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41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611560" y="1412776"/>
            <a:ext cx="4123882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留白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9267" y="2158138"/>
            <a:ext cx="7689197" cy="4007166"/>
            <a:chOff x="1059267" y="2158138"/>
            <a:chExt cx="7689197" cy="4007166"/>
          </a:xfrm>
        </p:grpSpPr>
        <p:sp>
          <p:nvSpPr>
            <p:cNvPr id="33" name="矩形 32"/>
            <p:cNvSpPr/>
            <p:nvPr/>
          </p:nvSpPr>
          <p:spPr>
            <a:xfrm>
              <a:off x="1059267" y="2158138"/>
              <a:ext cx="4202281" cy="39351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654" y="3693490"/>
              <a:ext cx="3872772" cy="2255790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1115616" y="2188021"/>
              <a:ext cx="37444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1.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板块间距留白为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10px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；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2.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板块与内容间距留白为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10px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；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3.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内容单元与单元之间留白为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10px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；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4.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内容的间距为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10px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；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436096" y="5241974"/>
              <a:ext cx="33123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注：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以上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原则从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到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优先等级从高到低，原则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必须遵守，原则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可根据实际情况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调整；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7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41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25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43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1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611560" y="1412776"/>
            <a:ext cx="4123882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Bar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5449" y="2158138"/>
            <a:ext cx="6836911" cy="3365072"/>
            <a:chOff x="975449" y="2158138"/>
            <a:chExt cx="6836911" cy="3365072"/>
          </a:xfrm>
        </p:grpSpPr>
        <p:sp>
          <p:nvSpPr>
            <p:cNvPr id="33" name="矩形 32"/>
            <p:cNvSpPr/>
            <p:nvPr/>
          </p:nvSpPr>
          <p:spPr>
            <a:xfrm>
              <a:off x="1059267" y="2158138"/>
              <a:ext cx="6753093" cy="16309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561" y="2260176"/>
              <a:ext cx="6581298" cy="1433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57" y="4581128"/>
              <a:ext cx="2588439" cy="942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75449" y="4242574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样式举例：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5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26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7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1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611560" y="1412776"/>
            <a:ext cx="4123882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Tab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5449" y="2158138"/>
            <a:ext cx="7196951" cy="3994782"/>
            <a:chOff x="975449" y="2158138"/>
            <a:chExt cx="7196951" cy="3994782"/>
          </a:xfrm>
        </p:grpSpPr>
        <p:sp>
          <p:nvSpPr>
            <p:cNvPr id="33" name="矩形 32"/>
            <p:cNvSpPr/>
            <p:nvPr/>
          </p:nvSpPr>
          <p:spPr>
            <a:xfrm>
              <a:off x="1059267" y="2158138"/>
              <a:ext cx="7113133" cy="17037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75449" y="4242574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样式举例：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55" y="2285430"/>
              <a:ext cx="7044090" cy="148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89" y="4653136"/>
              <a:ext cx="4625794" cy="79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72" y="5661248"/>
              <a:ext cx="2157338" cy="49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4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27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1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11560" y="1412776"/>
            <a:ext cx="7560840" cy="3969153"/>
            <a:chOff x="611560" y="1412776"/>
            <a:chExt cx="7560840" cy="3969153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弹出层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39"/>
              <a:ext cx="7113133" cy="14868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975449" y="4242574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样式举例：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361" y="2204864"/>
              <a:ext cx="3108648" cy="12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624" y="2221355"/>
              <a:ext cx="3890768" cy="1279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67" y="4653136"/>
              <a:ext cx="3719686" cy="72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2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7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28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9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3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1560" y="1412776"/>
            <a:ext cx="4123882" cy="4104455"/>
            <a:chOff x="611560" y="1412776"/>
            <a:chExt cx="4123882" cy="4104455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输入反馈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38"/>
              <a:ext cx="2987723" cy="33590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791" y="2348880"/>
              <a:ext cx="2619129" cy="952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790" y="3661331"/>
              <a:ext cx="2619129" cy="1687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矩形 2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2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29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5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8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41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淘宝字体：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43608" y="2322746"/>
            <a:ext cx="7315268" cy="3020074"/>
            <a:chOff x="1043608" y="2322746"/>
            <a:chExt cx="7315268" cy="3020074"/>
          </a:xfrm>
        </p:grpSpPr>
        <p:sp>
          <p:nvSpPr>
            <p:cNvPr id="13" name="矩形 12"/>
            <p:cNvSpPr/>
            <p:nvPr/>
          </p:nvSpPr>
          <p:spPr>
            <a:xfrm>
              <a:off x="1043608" y="2322746"/>
              <a:ext cx="176099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中文：</a:t>
              </a:r>
              <a:endPara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endPara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英文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374" y="4161226"/>
              <a:ext cx="5615502" cy="319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374" y="4725278"/>
              <a:ext cx="2428703" cy="617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374" y="3061257"/>
              <a:ext cx="1531796" cy="277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374" y="2492896"/>
              <a:ext cx="1210869" cy="2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609" y="2492895"/>
              <a:ext cx="1179242" cy="2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610" y="3057568"/>
              <a:ext cx="1553566" cy="280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492896"/>
              <a:ext cx="1249891" cy="2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085163"/>
              <a:ext cx="1475242" cy="266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矩形 2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1" name="27 Imagen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3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3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11560" y="1412776"/>
            <a:ext cx="6104721" cy="3024336"/>
            <a:chOff x="611560" y="1412776"/>
            <a:chExt cx="6104721" cy="3024336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表</a:t>
              </a: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单控件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39"/>
              <a:ext cx="5657014" cy="22789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07" y="2204864"/>
              <a:ext cx="5524074" cy="217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0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30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2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4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1560" y="1412776"/>
            <a:ext cx="6120680" cy="4295197"/>
            <a:chOff x="611560" y="1412776"/>
            <a:chExt cx="6120680" cy="4295197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分页控件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39"/>
              <a:ext cx="5657014" cy="15588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893" y="2708920"/>
              <a:ext cx="3888432" cy="38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1187624" y="229835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通用样式：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87624" y="3265239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适用场景：淘宝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产品的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列表和搜索结果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页面。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75226" y="4149080"/>
              <a:ext cx="5657014" cy="15588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87624" y="428380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小分页：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639830"/>
              <a:ext cx="3816424" cy="373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1224136" y="5065439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适用场景：空间小、结构较紧密的列表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页面。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0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5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31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7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11560" y="1412776"/>
            <a:ext cx="5328592" cy="3168352"/>
            <a:chOff x="611560" y="1412776"/>
            <a:chExt cx="5328592" cy="3168352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面包屑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39"/>
              <a:ext cx="4880885" cy="14868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851" y="2256131"/>
              <a:ext cx="4492277" cy="131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975449" y="4005064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样式举例：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836" y="4338456"/>
              <a:ext cx="4852316" cy="242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矩形 20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3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32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2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60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11560" y="1412776"/>
            <a:ext cx="6422899" cy="4830912"/>
            <a:chOff x="611560" y="1412776"/>
            <a:chExt cx="6422899" cy="4830912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斑马线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40"/>
              <a:ext cx="4664861" cy="13889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75449" y="3717032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样式举例：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233030"/>
              <a:ext cx="4400883" cy="1229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37" y="4059134"/>
              <a:ext cx="2304256" cy="218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443" y="4104493"/>
              <a:ext cx="2840016" cy="2110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矩形 3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7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41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33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43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5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1560" y="1412776"/>
            <a:ext cx="7560840" cy="2448272"/>
            <a:chOff x="611560" y="1412776"/>
            <a:chExt cx="7560840" cy="2448272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步骤条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71235" y="2158140"/>
              <a:ext cx="7401165" cy="17029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58132"/>
              <a:ext cx="7344816" cy="1602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1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34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5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8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11560" y="1412776"/>
            <a:ext cx="7848872" cy="4792689"/>
            <a:chOff x="611560" y="1412776"/>
            <a:chExt cx="7848872" cy="4792689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加载中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9267" y="2158140"/>
              <a:ext cx="7401165" cy="10548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352995"/>
              <a:ext cx="963290" cy="283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1187624" y="2780928"/>
              <a:ext cx="6192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适用场景：加载页面、上传图片、文件时出现，从无内容到有内容的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场景。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71600" y="342626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样式举例：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224" y="3786308"/>
              <a:ext cx="3817099" cy="241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矩形 2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1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35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4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5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529387" y="910461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常用控件介绍：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1560" y="1412776"/>
            <a:ext cx="7761205" cy="4248472"/>
            <a:chOff x="611560" y="1412776"/>
            <a:chExt cx="7761205" cy="4248472"/>
          </a:xfrm>
        </p:grpSpPr>
        <p:sp>
          <p:nvSpPr>
            <p:cNvPr id="13" name="矩形 12"/>
            <p:cNvSpPr/>
            <p:nvPr/>
          </p:nvSpPr>
          <p:spPr>
            <a:xfrm>
              <a:off x="611560" y="1412776"/>
              <a:ext cx="4123882" cy="59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级联列表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5576" y="2158140"/>
              <a:ext cx="7617189" cy="3503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942" y="2420888"/>
              <a:ext cx="7272807" cy="2985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矩形 24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7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1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36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4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5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19872" y="1916832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设计禁忌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sp>
        <p:nvSpPr>
          <p:cNvPr id="13" name="矩形 12"/>
          <p:cNvSpPr/>
          <p:nvPr/>
        </p:nvSpPr>
        <p:spPr>
          <a:xfrm>
            <a:off x="3131840" y="2730986"/>
            <a:ext cx="38138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交互设计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大禁忌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；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推广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设计基本禁忌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6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条；</a:t>
            </a:r>
            <a:endParaRPr lang="zh-CN" altLang="en-US" sz="4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2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37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8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9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页面信息拼写或内容错误：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4191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设计禁忌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—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交互设计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3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大禁忌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946364" y="1700808"/>
            <a:ext cx="7010012" cy="4424454"/>
            <a:chOff x="946364" y="1700808"/>
            <a:chExt cx="7010012" cy="4424454"/>
          </a:xfrm>
        </p:grpSpPr>
        <p:pic>
          <p:nvPicPr>
            <p:cNvPr id="35" name="图片 3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71" y="2093114"/>
              <a:ext cx="6938005" cy="1201162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946364" y="1700808"/>
              <a:ext cx="31357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案例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：页面信息拼写错误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46364" y="3654316"/>
              <a:ext cx="2675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案例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B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：页面内容错误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38" name="图片 3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72" y="4023647"/>
              <a:ext cx="6938004" cy="2101615"/>
            </a:xfrm>
            <a:prstGeom prst="rect">
              <a:avLst/>
            </a:prstGeom>
          </p:spPr>
        </p:pic>
      </p:grpSp>
      <p:sp>
        <p:nvSpPr>
          <p:cNvPr id="40" name="矩形 39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42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46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38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48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8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操作产生无效或错误反馈：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4191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设计禁忌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—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交互设计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3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大禁忌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46365" y="1628800"/>
            <a:ext cx="6649972" cy="4597855"/>
            <a:chOff x="946365" y="1628800"/>
            <a:chExt cx="6649972" cy="4597855"/>
          </a:xfrm>
        </p:grpSpPr>
        <p:sp>
          <p:nvSpPr>
            <p:cNvPr id="36" name="矩形 35"/>
            <p:cNvSpPr/>
            <p:nvPr/>
          </p:nvSpPr>
          <p:spPr>
            <a:xfrm>
              <a:off x="946365" y="1628800"/>
              <a:ext cx="6649972" cy="648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案例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：由设计缺陷造成的链接无效或悬停无反应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: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由于整个交互操作范围超出了一屏，因此会让用户感觉链接无效等错误发生：</a:t>
              </a:r>
            </a:p>
          </p:txBody>
        </p:sp>
        <p:pic>
          <p:nvPicPr>
            <p:cNvPr id="20" name="图片 1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348880"/>
              <a:ext cx="2592288" cy="3877775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4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39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0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淘宝网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使用规范：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43607" y="2322746"/>
            <a:ext cx="3691836" cy="1395670"/>
            <a:chOff x="1043607" y="2322746"/>
            <a:chExt cx="3691836" cy="1395670"/>
          </a:xfrm>
        </p:grpSpPr>
        <p:sp>
          <p:nvSpPr>
            <p:cNvPr id="13" name="矩形 12"/>
            <p:cNvSpPr/>
            <p:nvPr/>
          </p:nvSpPr>
          <p:spPr>
            <a:xfrm>
              <a:off x="1043607" y="2322746"/>
              <a:ext cx="36918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淘宝网主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品牌</a:t>
              </a:r>
              <a:r>
                <a:rPr lang="en-US" altLang="zh-CN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Logo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39583"/>
              <a:ext cx="2424111" cy="578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3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4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5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456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操作完成后与预期不符：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4191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设计禁忌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—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交互设计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3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大禁忌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946365" y="1628800"/>
            <a:ext cx="6649972" cy="2294964"/>
            <a:chOff x="946365" y="1628800"/>
            <a:chExt cx="6649972" cy="2294964"/>
          </a:xfrm>
        </p:grpSpPr>
        <p:sp>
          <p:nvSpPr>
            <p:cNvPr id="36" name="矩形 35"/>
            <p:cNvSpPr/>
            <p:nvPr/>
          </p:nvSpPr>
          <p:spPr>
            <a:xfrm>
              <a:off x="946365" y="1628800"/>
              <a:ext cx="66499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案例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如左右滚动按钮操作后结果是上下滚动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：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21" name="图片 2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34" y="2060848"/>
              <a:ext cx="3026056" cy="186291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4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40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0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9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4191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设计禁忌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—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推广设计基本禁忌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901366" y="1618922"/>
            <a:ext cx="4174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1.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合法。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2.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显示正常。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3.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反馈明显且有效。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4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贴合主题。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5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控制体积和大小。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6.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拼写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正确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sp>
        <p:nvSpPr>
          <p:cNvPr id="24" name="矩形 23"/>
          <p:cNvSpPr/>
          <p:nvPr/>
        </p:nvSpPr>
        <p:spPr>
          <a:xfrm>
            <a:off x="827584" y="83845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推广设计基本禁忌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6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0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41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2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3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517865" y="2348880"/>
            <a:ext cx="2108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</a:t>
            </a:r>
            <a:endParaRPr lang="zh-CN" alt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87970" y="3564305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5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29" name="2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35 CuadroTexto"/>
            <p:cNvSpPr txBox="1"/>
            <p:nvPr/>
          </p:nvSpPr>
          <p:spPr>
            <a:xfrm>
              <a:off x="4120134" y="6514701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1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4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淘宝网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使用规范：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043608" y="2322746"/>
            <a:ext cx="6336704" cy="2262865"/>
            <a:chOff x="1043608" y="2322746"/>
            <a:chExt cx="6336704" cy="2262865"/>
          </a:xfrm>
        </p:grpSpPr>
        <p:sp>
          <p:nvSpPr>
            <p:cNvPr id="13" name="矩形 12"/>
            <p:cNvSpPr/>
            <p:nvPr/>
          </p:nvSpPr>
          <p:spPr>
            <a:xfrm>
              <a:off x="1043608" y="2322746"/>
              <a:ext cx="3730675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淘宝网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频道</a:t>
              </a:r>
              <a:r>
                <a:rPr lang="en-US" altLang="zh-CN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Logo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403648" y="3437843"/>
              <a:ext cx="21371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淘宝字体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橙色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域名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998193"/>
              <a:ext cx="1859285" cy="33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365104"/>
              <a:ext cx="1859285" cy="220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4972408" y="3429000"/>
              <a:ext cx="23599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主体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频道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类目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产品名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79" y="4005064"/>
              <a:ext cx="1571253" cy="284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79" y="4322773"/>
              <a:ext cx="1571253" cy="186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6631389" y="3933056"/>
              <a:ext cx="7489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dirty="0" smtClean="0">
                  <a:solidFill>
                    <a:srgbClr val="969696"/>
                  </a:solidFill>
                  <a:latin typeface="方正兰亭黑_GBK" pitchFamily="2" charset="-122"/>
                  <a:ea typeface="方正兰亭黑_GBK" pitchFamily="2" charset="-122"/>
                </a:rPr>
                <a:t>机票</a:t>
              </a:r>
              <a:endParaRPr lang="zh-CN" altLang="en-US" sz="2200" dirty="0">
                <a:solidFill>
                  <a:srgbClr val="969696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4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8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5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40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淘宝网</a:t>
            </a: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使用规范：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043608" y="2322746"/>
            <a:ext cx="3415685" cy="3392829"/>
            <a:chOff x="1043608" y="2322746"/>
            <a:chExt cx="3415685" cy="3392829"/>
          </a:xfrm>
        </p:grpSpPr>
        <p:sp>
          <p:nvSpPr>
            <p:cNvPr id="13" name="矩形 12"/>
            <p:cNvSpPr/>
            <p:nvPr/>
          </p:nvSpPr>
          <p:spPr>
            <a:xfrm>
              <a:off x="1043608" y="2322746"/>
              <a:ext cx="3401045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其他特殊业务：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403648" y="3437843"/>
              <a:ext cx="30556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图形化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字体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个性化颜色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域名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120" y="5085184"/>
              <a:ext cx="2611617" cy="63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700" y="4117691"/>
              <a:ext cx="1775133" cy="56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2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6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4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6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栅格规范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594891" y="1556792"/>
            <a:ext cx="340104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什么是栅格系统：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43" y="2348880"/>
            <a:ext cx="3190875" cy="36957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5" y="2383186"/>
            <a:ext cx="3661394" cy="366139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2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6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7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8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2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栅格规范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91190" y="1556792"/>
            <a:ext cx="7941250" cy="3692153"/>
            <a:chOff x="591190" y="1556792"/>
            <a:chExt cx="7941250" cy="3692153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3401045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栅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格系统的应用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86" y="2492895"/>
              <a:ext cx="2383714" cy="230425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542" y="2490465"/>
              <a:ext cx="2572512" cy="230668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846" y="2492895"/>
              <a:ext cx="2608594" cy="230425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591190" y="4941168"/>
              <a:ext cx="1388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方正兰亭中黑_GBK" pitchFamily="2" charset="-122"/>
                  <a:ea typeface="方正兰亭中黑_GBK" pitchFamily="2" charset="-122"/>
                </a:rPr>
                <a:t>12 x 80</a:t>
              </a:r>
              <a:r>
                <a:rPr lang="zh-CN" altLang="en-US" sz="1400" dirty="0" smtClean="0">
                  <a:latin typeface="方正兰亭中黑_GBK" pitchFamily="2" charset="-122"/>
                  <a:ea typeface="方正兰亭中黑_GBK" pitchFamily="2" charset="-122"/>
                </a:rPr>
                <a:t>的应用</a:t>
              </a:r>
              <a:endParaRPr lang="zh-CN" altLang="en-US" sz="1400" dirty="0"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131840" y="4941168"/>
              <a:ext cx="1414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方正兰亭中黑_GBK" pitchFamily="2" charset="-122"/>
                  <a:ea typeface="方正兰亭中黑_GBK" pitchFamily="2" charset="-122"/>
                </a:rPr>
                <a:t>24 x 40</a:t>
              </a:r>
              <a:r>
                <a:rPr lang="zh-CN" altLang="en-US" sz="1400" dirty="0" smtClean="0">
                  <a:latin typeface="方正兰亭中黑_GBK" pitchFamily="2" charset="-122"/>
                  <a:ea typeface="方正兰亭中黑_GBK" pitchFamily="2" charset="-122"/>
                </a:rPr>
                <a:t>的应用</a:t>
              </a:r>
              <a:endParaRPr lang="zh-CN" altLang="en-US" sz="1400" dirty="0"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96136" y="4941168"/>
              <a:ext cx="1388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方正兰亭中黑_GBK" pitchFamily="2" charset="-122"/>
                  <a:ea typeface="方正兰亭中黑_GBK" pitchFamily="2" charset="-122"/>
                </a:rPr>
                <a:t>16 x 60</a:t>
              </a:r>
              <a:r>
                <a:rPr lang="zh-CN" altLang="en-US" sz="1400" dirty="0" smtClean="0">
                  <a:latin typeface="方正兰亭中黑_GBK" pitchFamily="2" charset="-122"/>
                  <a:ea typeface="方正兰亭中黑_GBK" pitchFamily="2" charset="-122"/>
                </a:rPr>
                <a:t>的应用</a:t>
              </a:r>
              <a:endParaRPr lang="zh-CN" altLang="en-US" sz="1400" dirty="0">
                <a:latin typeface="方正兰亭中黑_GBK" pitchFamily="2" charset="-122"/>
                <a:ea typeface="方正兰亭中黑_GBK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0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4" name="27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8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387" y="910461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栅格规范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6632"/>
            <a:ext cx="8784976" cy="369332"/>
            <a:chOff x="107504" y="116632"/>
            <a:chExt cx="8784976" cy="369332"/>
          </a:xfrm>
        </p:grpSpPr>
        <p:sp>
          <p:nvSpPr>
            <p:cNvPr id="12" name="矩形 11"/>
            <p:cNvSpPr/>
            <p:nvPr/>
          </p:nvSpPr>
          <p:spPr>
            <a:xfrm>
              <a:off x="107504" y="11663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-150" dirty="0" smtClean="0">
                  <a:solidFill>
                    <a:schemeClr val="bg1">
                      <a:lumMod val="50000"/>
                    </a:schemeClr>
                  </a:solidFill>
                  <a:latin typeface="方正正准黑简体" pitchFamily="2" charset="-122"/>
                  <a:ea typeface="方正正准黑简体" pitchFamily="2" charset="-122"/>
                </a:rPr>
                <a:t>视觉设计规范</a:t>
              </a:r>
              <a:endParaRPr lang="zh-CN" altLang="en-US" spc="-150" dirty="0">
                <a:solidFill>
                  <a:schemeClr val="bg1">
                    <a:lumMod val="50000"/>
                  </a:schemeClr>
                </a:solidFill>
                <a:latin typeface="方正正准黑简体" pitchFamily="2" charset="-122"/>
                <a:ea typeface="方正正准黑简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1520" y="485964"/>
              <a:ext cx="86409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94891" y="1556792"/>
            <a:ext cx="8213666" cy="3384376"/>
            <a:chOff x="594891" y="1556792"/>
            <a:chExt cx="8213666" cy="3384376"/>
          </a:xfrm>
        </p:grpSpPr>
        <p:sp>
          <p:nvSpPr>
            <p:cNvPr id="13" name="矩形 12"/>
            <p:cNvSpPr/>
            <p:nvPr/>
          </p:nvSpPr>
          <p:spPr>
            <a:xfrm>
              <a:off x="594891" y="1556792"/>
              <a:ext cx="3401045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淘宝网栅格系统：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820525" y="2531890"/>
              <a:ext cx="26068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40*n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-10=W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653" y="3334190"/>
              <a:ext cx="4363904" cy="1606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4211960" y="2531890"/>
              <a:ext cx="26068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50*n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-10=W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407" y="3323978"/>
              <a:ext cx="2962583" cy="1617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右箭头 7"/>
            <p:cNvSpPr/>
            <p:nvPr/>
          </p:nvSpPr>
          <p:spPr>
            <a:xfrm>
              <a:off x="4120617" y="3952553"/>
              <a:ext cx="305593" cy="268535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7740352" y="6525344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淘宝北京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UED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方正正准黑简体" pitchFamily="2" charset="-122"/>
                <a:ea typeface="方正正准黑简体" pitchFamily="2" charset="-122"/>
              </a:rPr>
              <a:t>岱岩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954244" y="6498033"/>
            <a:ext cx="1307305" cy="293667"/>
            <a:chOff x="3954244" y="6498033"/>
            <a:chExt cx="1307305" cy="293667"/>
          </a:xfrm>
        </p:grpSpPr>
        <p:pic>
          <p:nvPicPr>
            <p:cNvPr id="31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35 CuadroTexto"/>
            <p:cNvSpPr txBox="1"/>
            <p:nvPr/>
          </p:nvSpPr>
          <p:spPr>
            <a:xfrm>
              <a:off x="4444653" y="6498033"/>
              <a:ext cx="315913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of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6560884"/>
              <a:ext cx="185493" cy="185493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954244" y="6561600"/>
              <a:ext cx="185493" cy="185493"/>
            </a:xfrm>
            <a:prstGeom prst="rect">
              <a:avLst/>
            </a:prstGeom>
          </p:spPr>
        </p:pic>
        <p:pic>
          <p:nvPicPr>
            <p:cNvPr id="35" name="2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283" y="6543501"/>
              <a:ext cx="264081" cy="2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35 CuadroTexto"/>
            <p:cNvSpPr txBox="1"/>
            <p:nvPr/>
          </p:nvSpPr>
          <p:spPr>
            <a:xfrm>
              <a:off x="4162996" y="6514701"/>
              <a:ext cx="26321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9</a:t>
              </a:r>
              <a:endParaRPr lang="es-ES" sz="1200" b="1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37" name="35 CuadroTexto"/>
            <p:cNvSpPr txBox="1"/>
            <p:nvPr/>
          </p:nvSpPr>
          <p:spPr>
            <a:xfrm>
              <a:off x="4735443" y="6506322"/>
              <a:ext cx="3417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1200" b="1" i="1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42</a:t>
              </a:r>
              <a:endParaRPr lang="es-ES" sz="1200" b="1" i="1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0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2102</Words>
  <Application>Microsoft Office PowerPoint</Application>
  <PresentationFormat>全屏显示(4:3)</PresentationFormat>
  <Paragraphs>471</Paragraphs>
  <Slides>42</Slides>
  <Notes>41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daiyan</dc:creator>
  <cp:lastModifiedBy>daiyan</cp:lastModifiedBy>
  <cp:revision>92</cp:revision>
  <dcterms:created xsi:type="dcterms:W3CDTF">2012-02-14T06:02:56Z</dcterms:created>
  <dcterms:modified xsi:type="dcterms:W3CDTF">2012-03-19T09:53:29Z</dcterms:modified>
</cp:coreProperties>
</file>